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0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98917-8C39-4EAE-B113-C98439DF2A82}" type="datetimeFigureOut">
              <a:rPr lang="en-US" smtClean="0"/>
              <a:t>1/21/22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266F2-D325-47AB-9630-2FFB2A685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6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4978" y="2273300"/>
            <a:ext cx="6448044" cy="61214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E38B8-B0B4-AD41-AC6E-B781F46A9F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17D71-BC0A-F640-A5D1-E194762815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dirty="0"/>
              <a:t>Group Name / DOC ID / Month XX, 2020 / © 2020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3537057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13984-E3BD-414C-ADFD-E0C9BD04F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39982-54FC-4B23-9E9D-12A33ECC4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7369D-32B0-4175-98F9-1A1516D08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CBD-39FF-4EBB-800F-3726BF4C6DBA}" type="datetimeFigureOut">
              <a:rPr lang="en-US" smtClean="0"/>
              <a:t>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8EFC8-F69B-495F-A92F-C209D9D82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B479C-32D6-470D-8332-C718FD068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88B92-268C-4F31-AB5A-0F4A9AE4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3BDA-123D-4552-ABB2-63A91CCEA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017970-F59E-4A4E-9BBD-FCA2F2255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81B4E-4AB5-4C9E-A3BF-CAC4BD5CA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CBD-39FF-4EBB-800F-3726BF4C6DBA}" type="datetimeFigureOut">
              <a:rPr lang="en-US" smtClean="0"/>
              <a:t>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18F05-F258-4E43-9DF5-9A788F005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9B2B2-BB69-4E25-BF5A-9032843C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88B92-268C-4F31-AB5A-0F4A9AE4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8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D924B4-EABB-4F90-A0CF-5A3D337FE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ECC8E8-55A1-4BB0-B951-61F4F3921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2BE1C-2B40-4A19-8579-C528BE7DE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CBD-39FF-4EBB-800F-3726BF4C6DBA}" type="datetimeFigureOut">
              <a:rPr lang="en-US" smtClean="0"/>
              <a:t>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94A48-2867-4618-9680-FFC551E8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3BEB2-832F-4060-ABFD-54242FCB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88B92-268C-4F31-AB5A-0F4A9AE4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38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(with page cont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280416" y="268224"/>
            <a:ext cx="5522976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92608" y="1658112"/>
            <a:ext cx="5498592" cy="4336288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 marL="0" indent="0">
              <a:spcBef>
                <a:spcPts val="0"/>
              </a:spcBef>
              <a:buNone/>
              <a:defRPr/>
            </a:lvl2pPr>
            <a:lvl3pPr marL="268813" indent="0">
              <a:buNone/>
              <a:defRPr/>
            </a:lvl3pPr>
            <a:lvl4pPr marL="579960" indent="0">
              <a:buNone/>
              <a:defRPr/>
            </a:lvl4pPr>
            <a:lvl5pPr marL="842423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1"/>
            <a:r>
              <a:rPr lang="en-US" dirty="0"/>
              <a:t>Fourth level</a:t>
            </a:r>
          </a:p>
          <a:p>
            <a:pPr lvl="1"/>
            <a:r>
              <a:rPr lang="en-US" dirty="0"/>
              <a:t>Fifth level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388608" y="1658112"/>
            <a:ext cx="5498592" cy="4336288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 marL="0" indent="0">
              <a:spcBef>
                <a:spcPts val="0"/>
              </a:spcBef>
              <a:buNone/>
              <a:defRPr/>
            </a:lvl2pPr>
            <a:lvl3pPr marL="268813" indent="0">
              <a:buNone/>
              <a:defRPr/>
            </a:lvl3pPr>
            <a:lvl4pPr marL="579960" indent="0">
              <a:buNone/>
              <a:defRPr/>
            </a:lvl4pPr>
            <a:lvl5pPr marL="842423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1"/>
            <a:r>
              <a:rPr lang="en-US" dirty="0"/>
              <a:t>Fourth level</a:t>
            </a:r>
          </a:p>
          <a:p>
            <a:pPr lvl="1"/>
            <a:r>
              <a:rPr lang="en-US" dirty="0"/>
              <a:t>Fifth level</a:t>
            </a:r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Group Name / DOC ID / Month XX, 2021 / © 2021 IBM Corporation</a:t>
            </a:r>
            <a:endParaRPr lang="en-US" dirty="0"/>
          </a:p>
        </p:txBody>
      </p:sp>
      <p:sp>
        <p:nvSpPr>
          <p:cNvPr id="4" name="Slide Number Placeholder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395FB3-9C97-154F-86B2-7E381B9512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9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3EE13-F4E8-45E0-9232-1DFC58760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5D9C0-EF27-42A6-8986-050A97519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EAC3B-C877-491E-B336-87EF294E7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CBD-39FF-4EBB-800F-3726BF4C6DBA}" type="datetimeFigureOut">
              <a:rPr lang="en-US" smtClean="0"/>
              <a:t>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40EA8-F5E9-4EE2-915A-A784B18A2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AE029-6FE2-4EAB-BE2F-47D514D8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88B92-268C-4F31-AB5A-0F4A9AE4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482E-C726-494B-BAD7-5BC5346F8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3A19C-46AE-4EE0-B732-57AC5CD31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E13CC-A74A-4F96-98EC-B6B70FE73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CBD-39FF-4EBB-800F-3726BF4C6DBA}" type="datetimeFigureOut">
              <a:rPr lang="en-US" smtClean="0"/>
              <a:t>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312C4-19A1-43FE-B644-D50E99C2E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A962A-92FD-42DB-9CD5-A8BE4F70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88B92-268C-4F31-AB5A-0F4A9AE4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0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44092-A9E6-424F-BE8B-FB69F1EA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EEB25-216D-4019-8383-077AF80AF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63A13-8B69-49BC-8E5E-054652CAE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BE971-ACE7-4F11-B073-D679059A5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CBD-39FF-4EBB-800F-3726BF4C6DBA}" type="datetimeFigureOut">
              <a:rPr lang="en-US" smtClean="0"/>
              <a:t>1/21/22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C8EA8-3FA6-4234-AF46-8E5736492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836BE-F7C4-4E55-848C-48AC80B7F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88B92-268C-4F31-AB5A-0F4A9AE4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27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E8475-2890-4D3D-B973-9F51DD6D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7E86FF-B0E6-4098-8CB7-3B471C9B6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1D4BE-EE1C-4B10-982A-26D8B84DC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775A5F-7C4B-40A4-BD82-94867B08B2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E945B0-3334-4D9F-8556-AD3C84B773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89DA78-5052-43A5-86F8-DF47BE32C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CBD-39FF-4EBB-800F-3726BF4C6DBA}" type="datetimeFigureOut">
              <a:rPr lang="en-US" smtClean="0"/>
              <a:t>1/21/22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04686F-6043-4B3F-87DC-92C8C268F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D26AA-6789-4476-AF10-E03EF2B8F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88B92-268C-4F31-AB5A-0F4A9AE4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5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13572-CEC1-46F2-A0A9-065CA6A4A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E897-EB2E-40E2-9621-F3DDA581A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CBD-39FF-4EBB-800F-3726BF4C6DBA}" type="datetimeFigureOut">
              <a:rPr lang="en-US" smtClean="0"/>
              <a:t>1/21/22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656276-87B5-46DD-8CFB-6ACBCBCA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E82C2-BCB1-41D5-ADF7-06DB2F89C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88B92-268C-4F31-AB5A-0F4A9AE4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1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18DC14-6037-42EB-BBFC-F12BEFA48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CBD-39FF-4EBB-800F-3726BF4C6DBA}" type="datetimeFigureOut">
              <a:rPr lang="en-US" smtClean="0"/>
              <a:t>1/21/22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1E3A46-F2F1-4405-984D-A9166DBCE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1E093-A60E-4AC2-9F21-945CF9E8E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88B92-268C-4F31-AB5A-0F4A9AE4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0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ECCB-6A63-4241-972C-AE389E5AE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19778-BEB7-41FB-ADE5-93547B0D0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9E9A8F-BB2B-4FBC-9042-DD024E915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ECA85-D2D0-40BE-8868-43A3F5B1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CBD-39FF-4EBB-800F-3726BF4C6DBA}" type="datetimeFigureOut">
              <a:rPr lang="en-US" smtClean="0"/>
              <a:t>1/21/22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013AB-AC96-48B8-9F8A-9C7439B15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C0A26-5692-4EEE-B775-9EE305315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88B92-268C-4F31-AB5A-0F4A9AE4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71AFB-3BC5-45CD-86EB-0E19F3AAD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8F87AF-DE11-4515-9C49-451E76249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773C8-2AC7-41D7-A27C-17C8F367A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69316-6D20-4E7D-A3EE-0C142D8BD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3CBD-39FF-4EBB-800F-3726BF4C6DBA}" type="datetimeFigureOut">
              <a:rPr lang="en-US" smtClean="0"/>
              <a:t>1/21/22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DA29D-2A4A-4E3F-A91A-09A3937C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46AF3-D7D9-419D-B5B1-E14CC6623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88B92-268C-4F31-AB5A-0F4A9AE4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4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C2A73-0EE9-4549-A140-4D288084B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B458E-E350-4BD7-A316-0CF5C8572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B74B-A0A1-44AF-A340-7085BAC58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A3CBD-39FF-4EBB-800F-3726BF4C6DBA}" type="datetimeFigureOut">
              <a:rPr lang="en-US" smtClean="0"/>
              <a:t>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64BB-A2FA-4528-A1E6-77F2AA9581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80410-1C72-4C59-B267-E9E48C03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88B92-268C-4F31-AB5A-0F4A9AE40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0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dricks@brightwaterconsulting.com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hyperlink" Target="https://brightwaterconsulting.com/wp-content/uploads/2022/01/BWC-intro-to-client.docx" TargetMode="External"/><Relationship Id="rId4" Type="http://schemas.openxmlformats.org/officeDocument/2006/relationships/hyperlink" Target="https://brightwaterconsulting.com/resources/?_sft_resource_categories=use-cases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Group Name / DOC ID / Month XX, 2021 / © 2021 IBM Corporation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395FB3-9C97-154F-86B2-7E381B951268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0F139D86-9A9F-434A-876D-586C4E60D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355400"/>
              </p:ext>
            </p:extLst>
          </p:nvPr>
        </p:nvGraphicFramePr>
        <p:xfrm>
          <a:off x="191008" y="1049191"/>
          <a:ext cx="6795008" cy="3826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2545">
                  <a:extLst>
                    <a:ext uri="{9D8B030D-6E8A-4147-A177-3AD203B41FA5}">
                      <a16:colId xmlns:a16="http://schemas.microsoft.com/office/drawing/2014/main" val="1493098505"/>
                    </a:ext>
                  </a:extLst>
                </a:gridCol>
                <a:gridCol w="5022463">
                  <a:extLst>
                    <a:ext uri="{9D8B030D-6E8A-4147-A177-3AD203B41FA5}">
                      <a16:colId xmlns:a16="http://schemas.microsoft.com/office/drawing/2014/main" val="3432751236"/>
                    </a:ext>
                  </a:extLst>
                </a:gridCol>
              </a:tblGrid>
              <a:tr h="487680"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Partner Info: Bright Water Consulting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| Atlanta, GA</a:t>
                      </a:r>
                      <a:endParaRPr lang="en-US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987865"/>
                  </a:ext>
                </a:extLst>
              </a:tr>
              <a:tr h="343097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IBM Plex Sans Light" panose="020B0403050203000203" pitchFamily="34" charset="0"/>
                          <a:ea typeface="+mn-ea"/>
                          <a:cs typeface="+mn-cs"/>
                        </a:rPr>
                        <a:t>Bright Water’s expertise helps companies of any size grow &amp; excel at their goals &amp; business operations through consulting and implementation of data &amp; automation technology improvements.</a:t>
                      </a:r>
                      <a:endParaRPr lang="en-US" sz="1300" dirty="0">
                        <a:solidFill>
                          <a:schemeClr val="tx1"/>
                        </a:solidFill>
                        <a:latin typeface="IBM Plex Sans Light" panose="020B0403050203000203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65519253"/>
                  </a:ext>
                </a:extLst>
              </a:tr>
              <a:tr h="343097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Website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www.brightwaterconsulting.com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233927071"/>
                  </a:ext>
                </a:extLst>
              </a:tr>
              <a:tr h="343097">
                <a:tc>
                  <a:txBody>
                    <a:bodyPr/>
                    <a:lstStyle/>
                    <a:p>
                      <a:pPr marL="0" marR="0" lvl="0" indent="0" algn="l" defTabSz="7251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>
                          <a:solidFill>
                            <a:schemeClr val="tx1"/>
                          </a:solidFill>
                        </a:rPr>
                        <a:t>PartnerWorld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Level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Member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864091693"/>
                  </a:ext>
                </a:extLst>
              </a:tr>
              <a:tr h="403599">
                <a:tc>
                  <a:txBody>
                    <a:bodyPr/>
                    <a:lstStyle/>
                    <a:p>
                      <a:pPr marL="0" marR="0" lvl="0" indent="0" algn="l" defTabSz="7251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Competencies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Business Management and IT Services, from ERP and  Supply Change to BPO and infrastructure along with technology improvements.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079418906"/>
                  </a:ext>
                </a:extLst>
              </a:tr>
              <a:tr h="343097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Skills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AWS, ISO, SAP, IBM, Azure, Google, Data, Automation, RPA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519063233"/>
                  </a:ext>
                </a:extLst>
              </a:tr>
              <a:tr h="343097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Red Hat Partner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81640649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BP Contacts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Sales: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 Ricks -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678-457-3098   </a:t>
                      </a:r>
                      <a:r>
                        <a:rPr lang="en-US" sz="1100" u="sng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dricks@brightwaterconsulting.com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Marketing: info@brightwaterconsulting.com</a:t>
                      </a:r>
                    </a:p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Lead Catcher: info@brightwaterconsuting.com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920517768"/>
                  </a:ext>
                </a:extLst>
              </a:tr>
            </a:tbl>
          </a:graphicData>
        </a:graphic>
      </p:graphicFrame>
      <p:graphicFrame>
        <p:nvGraphicFramePr>
          <p:cNvPr id="20" name="Table 18">
            <a:extLst>
              <a:ext uri="{FF2B5EF4-FFF2-40B4-BE49-F238E27FC236}">
                <a16:creationId xmlns:a16="http://schemas.microsoft.com/office/drawing/2014/main" id="{CA56EAA6-A4D2-774C-BECC-195D141E8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18846"/>
              </p:ext>
            </p:extLst>
          </p:nvPr>
        </p:nvGraphicFramePr>
        <p:xfrm>
          <a:off x="7254240" y="1049192"/>
          <a:ext cx="4746752" cy="3120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6752">
                  <a:extLst>
                    <a:ext uri="{9D8B030D-6E8A-4147-A177-3AD203B41FA5}">
                      <a16:colId xmlns:a16="http://schemas.microsoft.com/office/drawing/2014/main" val="2276067512"/>
                    </a:ext>
                  </a:extLst>
                </a:gridCol>
              </a:tblGrid>
              <a:tr h="312047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Lead with Data &amp; AI and Automation Solutions: </a:t>
                      </a:r>
                      <a:r>
                        <a:rPr lang="en-US" sz="1600" b="0" i="1" u="sng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Cloud Pack For Automation (CP4A)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Cloud Pack for Data (CP4D)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Aspera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Planning Analytics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RPA</a:t>
                      </a:r>
                    </a:p>
                  </a:txBody>
                  <a:tcPr marL="121920" marR="121920" marT="60960" marB="60960"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400752"/>
                  </a:ext>
                </a:extLst>
              </a:tr>
            </a:tbl>
          </a:graphicData>
        </a:graphic>
      </p:graphicFrame>
      <p:graphicFrame>
        <p:nvGraphicFramePr>
          <p:cNvPr id="21" name="Table 18">
            <a:extLst>
              <a:ext uri="{FF2B5EF4-FFF2-40B4-BE49-F238E27FC236}">
                <a16:creationId xmlns:a16="http://schemas.microsoft.com/office/drawing/2014/main" id="{EB2B1F9E-F14C-3748-B364-85DADEF80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126540"/>
              </p:ext>
            </p:extLst>
          </p:nvPr>
        </p:nvGraphicFramePr>
        <p:xfrm>
          <a:off x="7254239" y="4382569"/>
          <a:ext cx="4746752" cy="222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6752">
                  <a:extLst>
                    <a:ext uri="{9D8B030D-6E8A-4147-A177-3AD203B41FA5}">
                      <a16:colId xmlns:a16="http://schemas.microsoft.com/office/drawing/2014/main" val="2276067512"/>
                    </a:ext>
                  </a:extLst>
                </a:gridCol>
              </a:tblGrid>
              <a:tr h="2223548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Use Cases &amp; Links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Link to Use Cases: </a:t>
                      </a: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  <a:hlinkClick r:id="rId4"/>
                        </a:rPr>
                        <a:t>https://brightwaterconsulting.com/resources/?_sft_resource_categories=use-cases</a:t>
                      </a:r>
                      <a:endParaRPr lang="en-US" sz="1300" b="0" i="0" dirty="0">
                        <a:solidFill>
                          <a:schemeClr val="tx1"/>
                        </a:solidFill>
                        <a:latin typeface="IBM Plex Sans Light" panose="020B0503050203000203" pitchFamily="34" charset="77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Link to Warm Transfer Email (with BP’s value add in the line): </a:t>
                      </a: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  <a:hlinkClick r:id="rId5"/>
                        </a:rPr>
                        <a:t>https://brightwaterconsulting.com/wp-content/uploads/2022/01/BWC-intro-to-client.docx</a:t>
                      </a: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 </a:t>
                      </a:r>
                      <a:endParaRPr lang="en-US" sz="1300" b="0" i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IBM Plex Sans Light" panose="020B0503050203000203" pitchFamily="34" charset="77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Link to Sales Plays for offered solutions: BWC will be following the IBM sales plays</a:t>
                      </a:r>
                      <a:endParaRPr lang="en-US" sz="2400" dirty="0"/>
                    </a:p>
                  </a:txBody>
                  <a:tcPr marL="121920" marR="121920" marT="60960" marB="60960">
                    <a:solidFill>
                      <a:srgbClr val="E7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400752"/>
                  </a:ext>
                </a:extLst>
              </a:tr>
            </a:tbl>
          </a:graphicData>
        </a:graphic>
      </p:graphicFrame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39E05A37-0E26-B442-BC97-CCD9BBC88C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68533" y="197917"/>
            <a:ext cx="684467" cy="684467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8AE75DFF-3C53-D74B-83F7-980F0D3375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78891" y="197917"/>
            <a:ext cx="684467" cy="684467"/>
          </a:xfrm>
          <a:prstGeom prst="rect">
            <a:avLst/>
          </a:prstGeom>
        </p:spPr>
      </p:pic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AD3F4316-BC7C-FD47-B6D2-3DD52C0EB9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38311" y="197917"/>
            <a:ext cx="684467" cy="684467"/>
          </a:xfrm>
          <a:prstGeom prst="rect">
            <a:avLst/>
          </a:prstGeom>
        </p:spPr>
      </p:pic>
      <p:graphicFrame>
        <p:nvGraphicFramePr>
          <p:cNvPr id="28" name="Table 18">
            <a:extLst>
              <a:ext uri="{FF2B5EF4-FFF2-40B4-BE49-F238E27FC236}">
                <a16:creationId xmlns:a16="http://schemas.microsoft.com/office/drawing/2014/main" id="{E4AF12BC-DF5F-3242-A3EA-CE6D51921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195030"/>
              </p:ext>
            </p:extLst>
          </p:nvPr>
        </p:nvGraphicFramePr>
        <p:xfrm>
          <a:off x="191007" y="4852417"/>
          <a:ext cx="3369059" cy="1740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9059">
                  <a:extLst>
                    <a:ext uri="{9D8B030D-6E8A-4147-A177-3AD203B41FA5}">
                      <a16:colId xmlns:a16="http://schemas.microsoft.com/office/drawing/2014/main" val="2276067512"/>
                    </a:ext>
                  </a:extLst>
                </a:gridCol>
              </a:tblGrid>
              <a:tr h="174038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IBM Market Alignment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Manufacturing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Distribution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Industrial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Financial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Public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Comms</a:t>
                      </a:r>
                    </a:p>
                  </a:txBody>
                  <a:tcPr marL="121920" marR="121920" marT="60960" marB="60960">
                    <a:solidFill>
                      <a:srgbClr val="E7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400752"/>
                  </a:ext>
                </a:extLst>
              </a:tr>
            </a:tbl>
          </a:graphicData>
        </a:graphic>
      </p:graphicFrame>
      <p:graphicFrame>
        <p:nvGraphicFramePr>
          <p:cNvPr id="29" name="Table 18">
            <a:extLst>
              <a:ext uri="{FF2B5EF4-FFF2-40B4-BE49-F238E27FC236}">
                <a16:creationId xmlns:a16="http://schemas.microsoft.com/office/drawing/2014/main" id="{BF1375B4-1E4B-6D41-BA18-20C249DCE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842538"/>
              </p:ext>
            </p:extLst>
          </p:nvPr>
        </p:nvGraphicFramePr>
        <p:xfrm>
          <a:off x="3616957" y="4852417"/>
          <a:ext cx="3369059" cy="175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9059">
                  <a:extLst>
                    <a:ext uri="{9D8B030D-6E8A-4147-A177-3AD203B41FA5}">
                      <a16:colId xmlns:a16="http://schemas.microsoft.com/office/drawing/2014/main" val="2276067512"/>
                    </a:ext>
                  </a:extLst>
                </a:gridCol>
              </a:tblGrid>
              <a:tr h="17537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Top Clients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The Coca-Cola Company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Southern Company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dirty="0">
                          <a:solidFill>
                            <a:schemeClr val="tx1"/>
                          </a:solidFill>
                          <a:latin typeface="IBM Plex Sans Light" panose="020B0503050203000203" pitchFamily="34" charset="77"/>
                        </a:rPr>
                        <a:t>Georgia Pacific Corporation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IBM Plex Sans Light" panose="020B0403050203000203" pitchFamily="34" charset="0"/>
                        </a:rPr>
                        <a:t>SunTrust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IBM Plex Sans Light" panose="020B0403050203000203" pitchFamily="34" charset="0"/>
                        </a:rPr>
                        <a:t>The Home Depot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IBM Plex Sans Light" panose="020B0403050203000203" pitchFamily="34" charset="0"/>
                        </a:rPr>
                        <a:t>AT&amp;T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IBM Plex Sans Light" panose="020B0403050203000203" pitchFamily="34" charset="0"/>
                        </a:rPr>
                        <a:t>Fiserv / First Data</a:t>
                      </a:r>
                      <a:endParaRPr lang="en-US" sz="2400" dirty="0"/>
                    </a:p>
                  </a:txBody>
                  <a:tcPr marL="121920" marR="121920" marT="60960" marB="60960">
                    <a:solidFill>
                      <a:srgbClr val="E7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400752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7FF926E7-9567-4670-A3DD-119B316576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3024" y="265201"/>
            <a:ext cx="1980952" cy="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107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3744</TotalTime>
  <Words>277</Words>
  <Application>Microsoft Macintosh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IBM Plex Sans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Arrow’s 2021 New Cloud Pak Business Partners  </dc:title>
  <dc:creator>Woody Woods</dc:creator>
  <cp:lastModifiedBy>Dan Ricks</cp:lastModifiedBy>
  <cp:revision>14</cp:revision>
  <dcterms:created xsi:type="dcterms:W3CDTF">2021-05-27T17:30:46Z</dcterms:created>
  <dcterms:modified xsi:type="dcterms:W3CDTF">2022-01-21T22:06:57Z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79e395e-e3b5-421f-8616-70a10f9451af_Enabled">
    <vt:lpwstr>true</vt:lpwstr>
  </property>
  <property fmtid="{D5CDD505-2E9C-101B-9397-08002B2CF9AE}" pid="3" name="MSIP_Label_879e395e-e3b5-421f-8616-70a10f9451af_SetDate">
    <vt:lpwstr>2021-05-27T17:32:08Z</vt:lpwstr>
  </property>
  <property fmtid="{D5CDD505-2E9C-101B-9397-08002B2CF9AE}" pid="4" name="MSIP_Label_879e395e-e3b5-421f-8616-70a10f9451af_Method">
    <vt:lpwstr>Standard</vt:lpwstr>
  </property>
  <property fmtid="{D5CDD505-2E9C-101B-9397-08002B2CF9AE}" pid="5" name="MSIP_Label_879e395e-e3b5-421f-8616-70a10f9451af_Name">
    <vt:lpwstr>879e395e-e3b5-421f-8616-70a10f9451af</vt:lpwstr>
  </property>
  <property fmtid="{D5CDD505-2E9C-101B-9397-08002B2CF9AE}" pid="6" name="MSIP_Label_879e395e-e3b5-421f-8616-70a10f9451af_SiteId">
    <vt:lpwstr>0beb0c35-9cbb-4feb-99e5-589e415c7944</vt:lpwstr>
  </property>
  <property fmtid="{D5CDD505-2E9C-101B-9397-08002B2CF9AE}" pid="7" name="MSIP_Label_879e395e-e3b5-421f-8616-70a10f9451af_ActionId">
    <vt:lpwstr>057fb70f-1b55-4ee8-80dc-b1e4d83c37d6</vt:lpwstr>
  </property>
  <property fmtid="{D5CDD505-2E9C-101B-9397-08002B2CF9AE}" pid="8" name="MSIP_Label_879e395e-e3b5-421f-8616-70a10f9451af_ContentBits">
    <vt:lpwstr>0</vt:lpwstr>
  </property>
</Properties>
</file>